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331" r:id="rId2"/>
    <p:sldId id="256" r:id="rId3"/>
    <p:sldId id="257" r:id="rId4"/>
    <p:sldId id="258" r:id="rId5"/>
    <p:sldId id="259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18" r:id="rId14"/>
    <p:sldId id="313" r:id="rId15"/>
    <p:sldId id="325" r:id="rId16"/>
    <p:sldId id="312" r:id="rId17"/>
    <p:sldId id="311" r:id="rId18"/>
    <p:sldId id="310" r:id="rId19"/>
    <p:sldId id="323" r:id="rId20"/>
    <p:sldId id="327" r:id="rId21"/>
    <p:sldId id="329" r:id="rId22"/>
    <p:sldId id="32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34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86C93-EA9F-4F7B-A58B-2945D06B5A3A}" type="datetimeFigureOut">
              <a:rPr lang="en-US" smtClean="0"/>
              <a:t>14-Apr-17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FE84AC-D2AD-4FB5-BACF-3F36DC421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858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শিক্ষার্থীদের শুভেচ্ছা জানাবেন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। আপনাদের নিজস্ব কলাকৌশল প্রয়োগ করে সুন্দর ভাবে ক্লাসটি উপস্থাপন করতে পারেন।    </a:t>
            </a:r>
            <a:endParaRPr lang="en-US" sz="1200" dirty="0" smtClean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FBE00-D350-4B98-8074-2862650C98D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251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14-Apr-17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14-Apr-17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14-Apr-17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0354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14-Apr-17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14-Apr-17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14-Apr-17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14-Apr-17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14-Apr-17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14-Apr-17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14-Apr-17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14-Apr-17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14-Apr-17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g"/><Relationship Id="rId7" Type="http://schemas.openxmlformats.org/officeDocument/2006/relationships/image" Target="../media/image13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221673"/>
            <a:ext cx="8795400" cy="6400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2971800" y="2514600"/>
            <a:ext cx="2784737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8800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</a:p>
          <a:p>
            <a:pPr algn="ctr"/>
            <a:endParaRPr lang="en-US" sz="8800" b="1" cap="none" spc="0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scrin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26619" y="9698"/>
            <a:ext cx="4790787" cy="6858000"/>
          </a:xfrm>
          <a:prstGeom prst="rect">
            <a:avLst/>
          </a:prstGeom>
        </p:spPr>
      </p:pic>
      <p:pic>
        <p:nvPicPr>
          <p:cNvPr id="7" name="Picture 6" descr="Scrine 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4168" y="0"/>
            <a:ext cx="47689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93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4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4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4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1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>
          <a:xfrm>
            <a:off x="3523258" y="3538155"/>
            <a:ext cx="1582142" cy="80524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1295400" y="1557084"/>
            <a:ext cx="6114058" cy="4719141"/>
            <a:chOff x="1295400" y="1557084"/>
            <a:chExt cx="6114058" cy="471914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BF7F8"/>
                </a:clrFrom>
                <a:clrTo>
                  <a:srgbClr val="FBF7F8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91" t="2924" r="4167" b="6367"/>
            <a:stretch/>
          </p:blipFill>
          <p:spPr>
            <a:xfrm>
              <a:off x="1734542" y="1557084"/>
              <a:ext cx="5674916" cy="471914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6" name="Title 3"/>
            <p:cNvSpPr txBox="1">
              <a:spLocks/>
            </p:cNvSpPr>
            <p:nvPr/>
          </p:nvSpPr>
          <p:spPr>
            <a:xfrm>
              <a:off x="1295400" y="3076490"/>
              <a:ext cx="2253126" cy="461665"/>
            </a:xfrm>
            <a:prstGeom prst="rect">
              <a:avLst/>
            </a:prstGeom>
            <a:solidFill>
              <a:srgbClr val="FFC000"/>
            </a:solidFill>
          </p:spPr>
          <p:txBody>
            <a:bodyPr vert="horz" wrap="square" rtlCol="0" anchor="ctr">
              <a:spAutoFit/>
              <a:scene3d>
                <a:camera prst="orthographicFront"/>
                <a:lightRig rig="soft" dir="t"/>
              </a:scene3d>
              <a:sp3d prstMaterial="softEdge">
                <a:bevelT w="25400" h="25400"/>
              </a:sp3d>
            </a:bodyPr>
            <a:lstStyle>
              <a:lvl1pPr algn="l" rtl="0" eaLnBrk="1" latinLnBrk="0" hangingPunct="1">
                <a:spcBef>
                  <a:spcPct val="0"/>
                </a:spcBef>
                <a:buNone/>
                <a:defRPr kumimoji="0" sz="4100" b="1" kern="1200">
                  <a:solidFill>
                    <a:schemeClr val="tx2"/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extLst/>
            </a:lstStyle>
            <a:p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আওয়ামী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মুসলিম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লীগ</a:t>
              </a:r>
              <a:endParaRPr lang="bn-BD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Title 3"/>
            <p:cNvSpPr txBox="1">
              <a:spLocks/>
            </p:cNvSpPr>
            <p:nvPr/>
          </p:nvSpPr>
          <p:spPr>
            <a:xfrm>
              <a:off x="5334000" y="3009675"/>
              <a:ext cx="1905000" cy="461665"/>
            </a:xfrm>
            <a:prstGeom prst="rect">
              <a:avLst/>
            </a:prstGeom>
            <a:solidFill>
              <a:srgbClr val="FFFF00"/>
            </a:solidFill>
          </p:spPr>
          <p:txBody>
            <a:bodyPr vert="horz" wrap="square" rtlCol="0" anchor="ctr">
              <a:spAutoFit/>
              <a:scene3d>
                <a:camera prst="orthographicFront"/>
                <a:lightRig rig="soft" dir="t"/>
              </a:scene3d>
              <a:sp3d prstMaterial="softEdge">
                <a:bevelT w="25400" h="25400"/>
              </a:sp3d>
            </a:bodyPr>
            <a:lstStyle>
              <a:lvl1pPr algn="l" rtl="0" eaLnBrk="1" latinLnBrk="0" hangingPunct="1">
                <a:spcBef>
                  <a:spcPct val="0"/>
                </a:spcBef>
                <a:buNone/>
                <a:defRPr kumimoji="0" sz="4100" b="1" kern="1200">
                  <a:solidFill>
                    <a:schemeClr val="tx2"/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extLst/>
            </a:lstStyle>
            <a:p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কৃষক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শ্রমিক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পার্টি</a:t>
              </a:r>
              <a:endParaRPr lang="bn-BD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Title 3"/>
            <p:cNvSpPr txBox="1">
              <a:spLocks/>
            </p:cNvSpPr>
            <p:nvPr/>
          </p:nvSpPr>
          <p:spPr>
            <a:xfrm>
              <a:off x="5245308" y="5104739"/>
              <a:ext cx="1981200" cy="83099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txBody>
            <a:bodyPr vert="horz" wrap="square" rtlCol="0" anchor="ctr">
              <a:spAutoFit/>
              <a:scene3d>
                <a:camera prst="orthographicFront"/>
                <a:lightRig rig="soft" dir="t"/>
              </a:scene3d>
              <a:sp3d prstMaterial="softEdge">
                <a:bevelT w="25400" h="25400"/>
              </a:sp3d>
            </a:bodyPr>
            <a:lstStyle>
              <a:lvl1pPr algn="l" rtl="0" eaLnBrk="1" latinLnBrk="0" hangingPunct="1">
                <a:spcBef>
                  <a:spcPct val="0"/>
                </a:spcBef>
                <a:buNone/>
                <a:defRPr kumimoji="0" sz="4100" b="1" kern="1200">
                  <a:solidFill>
                    <a:schemeClr val="tx2"/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extLst/>
            </a:lstStyle>
            <a:p>
              <a:r>
                <a:rPr lang="en-US" sz="24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নিজাম</a:t>
              </a:r>
              <a:r>
                <a:rPr lang="en-US" sz="24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-ই-</a:t>
              </a:r>
              <a:r>
                <a:rPr lang="en-US" sz="24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ইসলাম</a:t>
              </a:r>
              <a:r>
                <a:rPr lang="en-US" sz="24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(</a:t>
              </a:r>
              <a:r>
                <a:rPr lang="en-US" sz="24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আতাহার</a:t>
              </a:r>
              <a:r>
                <a:rPr lang="en-US" sz="24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আলী</a:t>
              </a:r>
              <a:r>
                <a:rPr lang="en-US" sz="24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  <a:endParaRPr lang="bn-BD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Title 3"/>
            <p:cNvSpPr txBox="1">
              <a:spLocks/>
            </p:cNvSpPr>
            <p:nvPr/>
          </p:nvSpPr>
          <p:spPr>
            <a:xfrm>
              <a:off x="1754529" y="5123571"/>
              <a:ext cx="2151658" cy="46166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vert="horz" wrap="square" rtlCol="0" anchor="ctr">
              <a:spAutoFit/>
              <a:scene3d>
                <a:camera prst="orthographicFront"/>
                <a:lightRig rig="soft" dir="t"/>
              </a:scene3d>
              <a:sp3d prstMaterial="softEdge">
                <a:bevelT w="25400" h="25400"/>
              </a:sp3d>
            </a:bodyPr>
            <a:lstStyle>
              <a:lvl1pPr algn="l" rtl="0" eaLnBrk="1" latinLnBrk="0" hangingPunct="1">
                <a:spcBef>
                  <a:spcPct val="0"/>
                </a:spcBef>
                <a:buNone/>
                <a:defRPr kumimoji="0" sz="4100" b="1" kern="1200">
                  <a:solidFill>
                    <a:schemeClr val="tx2"/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extLst/>
            </a:lstStyle>
            <a:p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গণতন্ত্রীদল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(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দানেশ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  <a:endParaRPr lang="bn-BD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600" y="1792917"/>
              <a:ext cx="1168330" cy="1245489"/>
            </a:xfrm>
            <a:prstGeom prst="ellipse">
              <a:avLst/>
            </a:prstGeom>
            <a:solidFill>
              <a:srgbClr val="FF0000"/>
            </a:solidFill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7476" y="1779080"/>
              <a:ext cx="1195724" cy="1272926"/>
            </a:xfrm>
            <a:prstGeom prst="ellipse">
              <a:avLst/>
            </a:prstGeom>
            <a:solidFill>
              <a:srgbClr val="FF0000"/>
            </a:solidFill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1229" y="4014008"/>
              <a:ext cx="914400" cy="1095375"/>
            </a:xfrm>
            <a:prstGeom prst="rect">
              <a:avLst/>
            </a:prstGeom>
            <a:solidFill>
              <a:srgbClr val="FF0000"/>
            </a:solidFill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4778" y="3990610"/>
              <a:ext cx="1103443" cy="1094142"/>
            </a:xfrm>
            <a:prstGeom prst="rect">
              <a:avLst/>
            </a:prstGeom>
            <a:solidFill>
              <a:srgbClr val="FF0000"/>
            </a:solidFill>
          </p:spPr>
        </p:pic>
        <p:sp>
          <p:nvSpPr>
            <p:cNvPr id="16" name="Rectangle 15"/>
            <p:cNvSpPr/>
            <p:nvPr/>
          </p:nvSpPr>
          <p:spPr>
            <a:xfrm>
              <a:off x="3549602" y="3612049"/>
              <a:ext cx="1555798" cy="58477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en-US" sz="32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dirty="0" err="1" smtClean="0">
                  <a:latin typeface="Nikosh" pitchFamily="2" charset="0"/>
                  <a:cs typeface="Nikosh" pitchFamily="2" charset="0"/>
                </a:rPr>
                <a:t>যুক্তফ্রন্ট</a:t>
              </a:r>
              <a:endParaRPr lang="en-US" sz="3200" dirty="0"/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52500" y="530284"/>
            <a:ext cx="7239000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১৯৫৪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সালের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যুক্তফ্রন্টে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যোগদানকৃত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59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57400" y="457200"/>
            <a:ext cx="4583430" cy="1143000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যুক্তফ্রন্টের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নির্বাচনী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0" b="26000"/>
          <a:stretch/>
        </p:blipFill>
        <p:spPr>
          <a:xfrm>
            <a:off x="2274570" y="1905000"/>
            <a:ext cx="383286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3424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57400" y="381000"/>
            <a:ext cx="4495800" cy="838200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২১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দফা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নির্বাচনী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ইস্তেহার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ঘোষনা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457200" y="3886200"/>
            <a:ext cx="8305800" cy="1447800"/>
          </a:xfrm>
          <a:prstGeom prst="rect">
            <a:avLst/>
          </a:prstGeom>
          <a:solidFill>
            <a:srgbClr val="FFFF00"/>
          </a:solidFill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just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যুক্তফ্রন্টের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নেতৃবৃন্দ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১৯৫২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২১শে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ফেব্রুয়ারী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শহীদের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স্মৃতিকে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স্মরনীয়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২১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দফা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নির্বাচনী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ইস্তেহার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ঘোষনা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আবুল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মনসুর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আহমদ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২১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দফা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ইস্তেহার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219200"/>
            <a:ext cx="1876425" cy="2438400"/>
          </a:xfrm>
          <a:prstGeom prst="rect">
            <a:avLst/>
          </a:prstGeom>
        </p:spPr>
      </p:pic>
      <p:sp>
        <p:nvSpPr>
          <p:cNvPr id="6" name="Curved Down Arrow 5"/>
          <p:cNvSpPr/>
          <p:nvPr/>
        </p:nvSpPr>
        <p:spPr>
          <a:xfrm>
            <a:off x="3933825" y="2667000"/>
            <a:ext cx="3381375" cy="9906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3931327" y="1345367"/>
            <a:ext cx="4495800" cy="838200"/>
          </a:xfrm>
          <a:prstGeom prst="rect">
            <a:avLst/>
          </a:prstGeom>
          <a:solidFill>
            <a:srgbClr val="00B050"/>
          </a:solidFill>
        </p:spPr>
        <p:txBody>
          <a:bodyPr vert="horz" rtlCol="0" anchor="ctr">
            <a:normAutofit fontScale="925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আবুল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মনসুর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আহমদ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বিশিষ্ট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সাহিত্যিক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রাজনীতিবিদ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79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3733800" y="381000"/>
            <a:ext cx="1905000" cy="5943600"/>
          </a:xfrm>
          <a:solidFill>
            <a:srgbClr val="002060"/>
          </a:solidFill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১৯৫৪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প্রাদেশিক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যুক্তফ্রন্টে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২১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দফা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ভিত্তিক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নির্বাচনী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ইস্তেহার</a:t>
            </a:r>
            <a:endParaRPr lang="en-US" sz="3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300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2743200" cy="838200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   আ   ক  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69692" y="1144368"/>
            <a:ext cx="2438400" cy="120032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বাংলাকে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পাকিস্তানের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রাষ্ট্রভাষা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স্বীকৃতি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407" y="228600"/>
            <a:ext cx="2188606" cy="1430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733" y="348960"/>
            <a:ext cx="2188606" cy="1278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3876702" y="1707985"/>
            <a:ext cx="19720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শহীদ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মিনার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নির্মান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6086054" y="1623222"/>
            <a:ext cx="27574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২১শে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ফেব্রুয়ারী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ছুটি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ঘোষনা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69" y="2762984"/>
            <a:ext cx="2670170" cy="23424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0" y="5334000"/>
            <a:ext cx="23094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পাটশিল্প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জাতীয়করণ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736482"/>
            <a:ext cx="2691318" cy="2108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877" y="2820651"/>
            <a:ext cx="3110038" cy="1962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/>
          <p:cNvSpPr/>
          <p:nvPr/>
        </p:nvSpPr>
        <p:spPr>
          <a:xfrm>
            <a:off x="2857939" y="5228226"/>
            <a:ext cx="26180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সমবায়ভিত্তিক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09434" y="5240111"/>
            <a:ext cx="22204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জমিদারি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প্রথা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বাতিল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2189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 flipH="1">
            <a:off x="-221948" y="2113148"/>
            <a:ext cx="3934553" cy="497201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48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বিনা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পয়সায়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বাধ্যতামূলক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শিক্ষাদান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5333"/>
            <a:ext cx="2069014" cy="1991326"/>
          </a:xfrm>
          <a:prstGeom prst="rect">
            <a:avLst/>
          </a:prstGeom>
        </p:spPr>
      </p:pic>
      <p:sp>
        <p:nvSpPr>
          <p:cNvPr id="6" name="Pentagon 5"/>
          <p:cNvSpPr/>
          <p:nvPr/>
        </p:nvSpPr>
        <p:spPr>
          <a:xfrm flipH="1">
            <a:off x="4128176" y="2188219"/>
            <a:ext cx="4608304" cy="469099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2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86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গরীব</a:t>
            </a:r>
            <a:r>
              <a:rPr lang="en-US" sz="2286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86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কারিগরদের</a:t>
            </a:r>
            <a:r>
              <a:rPr lang="en-US" sz="2286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86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কর্মসংস্থানের</a:t>
            </a:r>
            <a:r>
              <a:rPr lang="en-US" sz="2286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86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সুযোগ</a:t>
            </a:r>
            <a:r>
              <a:rPr lang="en-US" sz="2286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86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endParaRPr lang="en-US" sz="2286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http://t3.gstatic.com/images?q=tbn:ANd9GcRPx43rAZVY0cbuDn-EdngiSwhLHeFCIhzOj2pO7-syrERm67UB9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305" y="228600"/>
            <a:ext cx="3354046" cy="18845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entagon 7"/>
          <p:cNvSpPr/>
          <p:nvPr/>
        </p:nvSpPr>
        <p:spPr>
          <a:xfrm flipH="1">
            <a:off x="-257772" y="4361041"/>
            <a:ext cx="4209432" cy="929219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6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শ্রমিক</a:t>
            </a:r>
            <a:r>
              <a:rPr lang="en-US" sz="266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6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266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6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</a:t>
            </a:r>
            <a:r>
              <a:rPr lang="en-US" sz="266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67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667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67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667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667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10" descr="http://t0.gstatic.com/images?q=tbn:ANd9GcSC72OuzheBTht5-dPZRpU72AC7Xz-gaS2cwbZ9ysEbt03KrsG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6"/>
          <a:stretch/>
        </p:blipFill>
        <p:spPr bwMode="auto">
          <a:xfrm>
            <a:off x="228600" y="3048000"/>
            <a:ext cx="3484005" cy="14588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4438032" y="3049249"/>
            <a:ext cx="3994566" cy="1649177"/>
            <a:chOff x="5100376" y="4052098"/>
            <a:chExt cx="4193601" cy="1731350"/>
          </a:xfrm>
        </p:grpSpPr>
        <p:grpSp>
          <p:nvGrpSpPr>
            <p:cNvPr id="11" name="Group 10"/>
            <p:cNvGrpSpPr/>
            <p:nvPr/>
          </p:nvGrpSpPr>
          <p:grpSpPr>
            <a:xfrm>
              <a:off x="5100376" y="4052098"/>
              <a:ext cx="4193601" cy="1731350"/>
              <a:chOff x="5100376" y="4052098"/>
              <a:chExt cx="4193601" cy="1731350"/>
            </a:xfrm>
          </p:grpSpPr>
          <p:pic>
            <p:nvPicPr>
              <p:cNvPr id="13" name="Picture 10" descr="http://www.bd-pratidin.com/assets/images/news_images/2014/02/27/1_45779.jp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00376" y="4052098"/>
                <a:ext cx="2441001" cy="1731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12" descr="http://www.onn24.com/source/upload/20141201023114.jp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97" r="21858"/>
              <a:stretch/>
            </p:blipFill>
            <p:spPr bwMode="auto">
              <a:xfrm>
                <a:off x="7541377" y="4098550"/>
                <a:ext cx="1752600" cy="165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2" name="Rectangle 11"/>
            <p:cNvSpPr/>
            <p:nvPr/>
          </p:nvSpPr>
          <p:spPr>
            <a:xfrm>
              <a:off x="7541377" y="5480426"/>
              <a:ext cx="1752600" cy="22423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15" b="1" dirty="0" err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রাজশাহী</a:t>
              </a:r>
              <a:r>
                <a:rPr lang="en-US" sz="1715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 </a:t>
              </a:r>
              <a:r>
                <a:rPr lang="en-US" sz="1715" b="1" dirty="0" err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বিশ্ববিদ্যালয়</a:t>
              </a:r>
              <a:endParaRPr lang="en-US" sz="1715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704667" y="4663841"/>
            <a:ext cx="3846166" cy="1147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2286" dirty="0">
                <a:latin typeface="NikoshBAN" panose="02000000000000000000" pitchFamily="2" charset="0"/>
                <a:cs typeface="NikoshBAN" panose="02000000000000000000" pitchFamily="2" charset="0"/>
              </a:rPr>
              <a:t>ঢাকা ও রাজশাহী বিশ্ববিদ্যাল</a:t>
            </a:r>
            <a:r>
              <a:rPr lang="en-US" sz="2286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2286" dirty="0">
                <a:latin typeface="NikoshBAN" panose="02000000000000000000" pitchFamily="2" charset="0"/>
                <a:cs typeface="NikoshBAN" panose="02000000000000000000" pitchFamily="2" charset="0"/>
              </a:rPr>
              <a:t>আইন প্রভৃতি প্রতিক্রি</a:t>
            </a:r>
            <a:r>
              <a:rPr lang="en-US" sz="2286" dirty="0" err="1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286" dirty="0">
                <a:latin typeface="NikoshBAN" panose="02000000000000000000" pitchFamily="2" charset="0"/>
                <a:cs typeface="NikoshBAN" panose="02000000000000000000" pitchFamily="2" charset="0"/>
              </a:rPr>
              <a:t>শীল আইন বাতিল এবং উচ্চশিক্ষা সহজলভ্য করা।</a:t>
            </a:r>
            <a:endParaRPr lang="en-US" sz="2286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79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56" y="3352800"/>
            <a:ext cx="4550802" cy="23772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788" y="3352800"/>
            <a:ext cx="3260196" cy="2377227"/>
          </a:xfrm>
          <a:prstGeom prst="rect">
            <a:avLst/>
          </a:prstGeom>
        </p:spPr>
      </p:pic>
      <p:pic>
        <p:nvPicPr>
          <p:cNvPr id="17" name="Picture 2" descr="http://bcrfnews24.com/wp-content/uploads/2014/02/%E0%A6%A6%E0%A7%81%E0%A6%B0%E0%A7%8D%E0%A6%A8%E0%A6%BF%E0%A6%A4%E0%A6%BF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72" r="8422" b="11698"/>
          <a:stretch/>
        </p:blipFill>
        <p:spPr bwMode="auto">
          <a:xfrm>
            <a:off x="125153" y="202969"/>
            <a:ext cx="2618047" cy="19427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990" y="2225378"/>
            <a:ext cx="3081293" cy="83099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দুর্নীতি, স্বজনপ্রীতি ও ঘুষ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বন্ধের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কার্যকর ব্যবস্থা গ্রহন।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6" descr="http://www.breakingnews.com.bd/media/image/news/000/002/630/news_img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126" y="389240"/>
            <a:ext cx="2349889" cy="176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3487475" y="2218436"/>
            <a:ext cx="282801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বিচারবিভাগকে শাসনবিভাগ 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থেকে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পৃথক করা।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686698" y="2471835"/>
            <a:ext cx="2242922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অবৈধ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আটকদের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63324" y="5764663"/>
            <a:ext cx="3813865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বেসরকারী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বৈষম্য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634788" y="5918494"/>
            <a:ext cx="2853666" cy="461665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লবন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শিল্পের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endParaRPr lang="en-US" sz="2400" dirty="0"/>
          </a:p>
        </p:txBody>
      </p:sp>
      <p:pic>
        <p:nvPicPr>
          <p:cNvPr id="12" name="Content Placeholder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3161" y="202969"/>
            <a:ext cx="2456459" cy="217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7765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23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8587" y="2286000"/>
            <a:ext cx="3124200" cy="33574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প্রদেশে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স্বায়ত্ত্বশাসন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2619375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80999"/>
            <a:ext cx="2619375" cy="1743075"/>
          </a:xfrm>
          <a:prstGeom prst="rect">
            <a:avLst/>
          </a:prstGeom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3429000" y="2124074"/>
            <a:ext cx="2903251" cy="76200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প্রদেশিক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সভার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আয়ু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52400"/>
            <a:ext cx="2419350" cy="1885950"/>
          </a:xfrm>
          <a:prstGeom prst="rect">
            <a:avLst/>
          </a:prstGeom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6369727" y="2072870"/>
            <a:ext cx="2698074" cy="76200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অন্যায়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বাতিল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2896068"/>
            <a:ext cx="2619375" cy="1743075"/>
          </a:xfrm>
          <a:prstGeom prst="rect">
            <a:avLst/>
          </a:prstGeom>
        </p:spPr>
      </p:pic>
      <p:sp>
        <p:nvSpPr>
          <p:cNvPr id="9" name="Title 2"/>
          <p:cNvSpPr txBox="1">
            <a:spLocks/>
          </p:cNvSpPr>
          <p:nvPr/>
        </p:nvSpPr>
        <p:spPr>
          <a:xfrm>
            <a:off x="252413" y="4800600"/>
            <a:ext cx="3000374" cy="685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শুন্য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আসনে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মাসের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098801"/>
            <a:ext cx="2514600" cy="1530350"/>
          </a:xfrm>
          <a:prstGeom prst="rect">
            <a:avLst/>
          </a:prstGeom>
        </p:spPr>
      </p:pic>
      <p:sp>
        <p:nvSpPr>
          <p:cNvPr id="11" name="Title 2"/>
          <p:cNvSpPr txBox="1">
            <a:spLocks/>
          </p:cNvSpPr>
          <p:nvPr/>
        </p:nvSpPr>
        <p:spPr>
          <a:xfrm>
            <a:off x="3380438" y="4724400"/>
            <a:ext cx="2563162" cy="685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বর্ধমান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হাউজকে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গবেষনাগার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251" y="2927816"/>
            <a:ext cx="2735550" cy="1711327"/>
          </a:xfrm>
          <a:prstGeom prst="rect">
            <a:avLst/>
          </a:prstGeom>
        </p:spPr>
      </p:pic>
      <p:sp>
        <p:nvSpPr>
          <p:cNvPr id="13" name="Title 2"/>
          <p:cNvSpPr txBox="1">
            <a:spLocks/>
          </p:cNvSpPr>
          <p:nvPr/>
        </p:nvSpPr>
        <p:spPr>
          <a:xfrm>
            <a:off x="6295713" y="4760819"/>
            <a:ext cx="2563162" cy="685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প্রশাসনে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smtClean="0">
                <a:latin typeface="NikoshBAN" panose="02000000000000000000" pitchFamily="2" charset="0"/>
                <a:cs typeface="NikoshBAN" panose="02000000000000000000" pitchFamily="2" charset="0"/>
              </a:rPr>
              <a:t>ব্যয়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সংকোচন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0461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1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52800" y="533400"/>
            <a:ext cx="2743200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নির্বাচনী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প্রচারাভিযান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1676400"/>
            <a:ext cx="8153400" cy="83099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যুক্তফ্রন্ট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২১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দফারি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ভিত্তিতে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উন্নয়নের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জোরে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প্রাদেশিক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স্বায়ত্তশাসনকে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নির্বাচনী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ইস্যু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7700" y="3127177"/>
            <a:ext cx="8121546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মুসলিম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লীগ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যুক্তফ্রন্টের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দাবীকে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বিচ্ছিন্নতাবাদী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আখ্যায়িত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ইসলামী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রাষ্ট্রকে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বাঁচাতে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মুসলিম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লীগকে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ভোট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আহ্বান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জানান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মুসলিম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লীগ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নেতারা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ভোট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ইসলামী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ভেঙ্গে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ধ্বংস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035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24200" y="274638"/>
            <a:ext cx="2667000" cy="792162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জ্ঞানমূলক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1066800" y="1371600"/>
            <a:ext cx="5791200" cy="792162"/>
          </a:xfrm>
          <a:prstGeom prst="rect">
            <a:avLst/>
          </a:prstGeom>
          <a:solidFill>
            <a:srgbClr val="00B0F0"/>
          </a:solidFill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নেতৃত্বে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যুক্তফ্রন্ট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1073727" y="2440853"/>
            <a:ext cx="3574473" cy="454747"/>
          </a:xfrm>
          <a:prstGeom prst="rect">
            <a:avLst/>
          </a:prstGeom>
        </p:spPr>
        <p:txBody>
          <a:bodyPr vert="horz" rtlCol="0" anchor="ctr">
            <a:normAutofit fontScale="925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শহীদ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সোহরাওয়ার্দী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1046018" y="3172691"/>
            <a:ext cx="3574473" cy="454747"/>
          </a:xfrm>
          <a:prstGeom prst="rect">
            <a:avLst/>
          </a:prstGeom>
        </p:spPr>
        <p:txBody>
          <a:bodyPr vert="horz" rtlCol="0" anchor="ctr">
            <a:normAutofit fontScale="925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1073727" y="3904529"/>
            <a:ext cx="3574473" cy="454747"/>
          </a:xfrm>
          <a:prstGeom prst="rect">
            <a:avLst/>
          </a:prstGeom>
        </p:spPr>
        <p:txBody>
          <a:bodyPr vert="horz" rtlCol="0" anchor="ctr">
            <a:normAutofit fontScale="925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এ,কে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ফজলুল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হক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1087582" y="4645316"/>
            <a:ext cx="4170218" cy="722889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ঘ.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মওলানা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আব্দুল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হামিদ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খাঁন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ভাসানী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1059872" y="5562600"/>
            <a:ext cx="1911928" cy="722889"/>
          </a:xfrm>
          <a:prstGeom prst="rect">
            <a:avLst/>
          </a:prstGeom>
          <a:solidFill>
            <a:srgbClr val="FFFF00"/>
          </a:solidFill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662055" y="5541818"/>
            <a:ext cx="3359728" cy="722889"/>
          </a:xfrm>
          <a:prstGeom prst="rect">
            <a:avLst/>
          </a:prstGeom>
          <a:solidFill>
            <a:srgbClr val="00B050"/>
          </a:solidFill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4800601" y="4103762"/>
            <a:ext cx="2209800" cy="454747"/>
          </a:xfrm>
          <a:prstGeom prst="rect">
            <a:avLst/>
          </a:prstGeom>
          <a:solidFill>
            <a:srgbClr val="0070C0"/>
          </a:solidFill>
        </p:spPr>
        <p:txBody>
          <a:bodyPr vert="horz" rtlCol="0" anchor="ctr">
            <a:normAutofit fontScale="925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itle 2"/>
          <p:cNvSpPr txBox="1">
            <a:spLocks/>
          </p:cNvSpPr>
          <p:nvPr/>
        </p:nvSpPr>
        <p:spPr>
          <a:xfrm>
            <a:off x="5410200" y="3099671"/>
            <a:ext cx="2209800" cy="454747"/>
          </a:xfrm>
          <a:prstGeom prst="rect">
            <a:avLst/>
          </a:prstGeom>
          <a:solidFill>
            <a:srgbClr val="FF0000"/>
          </a:solidFill>
        </p:spPr>
        <p:txBody>
          <a:bodyPr vert="horz" rtlCol="0" anchor="ctr">
            <a:normAutofit fontScale="925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0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remove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kkhi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tik Uttor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kkhi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3" fill="remove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kkhi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hrysanthemum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600" y="1828800"/>
            <a:ext cx="7620000" cy="304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5029200"/>
            <a:ext cx="2133600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bn-BD" dirty="0" smtClean="0">
                <a:latin typeface="Nikosh" pitchFamily="2" charset="0"/>
                <a:cs typeface="Nikosh" pitchFamily="2" charset="0"/>
              </a:rPr>
              <a:t> স্বাগতম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064976" y="746745"/>
            <a:ext cx="5029200" cy="940649"/>
          </a:xfrm>
          <a:prstGeom prst="rect">
            <a:avLst/>
          </a:prstGeom>
          <a:solidFill>
            <a:srgbClr val="FFFF00"/>
          </a:solidFill>
        </p:spPr>
        <p:txBody>
          <a:bodyPr vert="horz" rtlCol="0" anchor="ctr">
            <a:normAutofit fontScale="92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রুমে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বাইকে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24200" y="274638"/>
            <a:ext cx="2667000" cy="792162"/>
          </a:xfrm>
        </p:spPr>
        <p:txBody>
          <a:bodyPr>
            <a:normAutofit fontScale="90000"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উচ্চতর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দক্ষতা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1047494" y="1223567"/>
            <a:ext cx="5791200" cy="79216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যুক্তফ্রন্টের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শরিক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1073727" y="2440853"/>
            <a:ext cx="3574473" cy="454747"/>
          </a:xfrm>
          <a:prstGeom prst="rect">
            <a:avLst/>
          </a:prstGeom>
        </p:spPr>
        <p:txBody>
          <a:bodyPr vert="horz" rtlCol="0" anchor="ctr">
            <a:normAutofit fontScale="77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আওয়ামী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মুসলিম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লীগ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গনতন্ত্রী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1017287" y="2904333"/>
            <a:ext cx="4364182" cy="454747"/>
          </a:xfrm>
          <a:prstGeom prst="rect">
            <a:avLst/>
          </a:prstGeom>
        </p:spPr>
        <p:txBody>
          <a:bodyPr vert="horz" rtlCol="0" anchor="ctr">
            <a:normAutofit fontScale="850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ii.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জামায়েতী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নিজামে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ইসলামী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955963" y="3375910"/>
            <a:ext cx="4336473" cy="546392"/>
          </a:xfrm>
          <a:prstGeom prst="rect">
            <a:avLst/>
          </a:prstGeom>
        </p:spPr>
        <p:txBody>
          <a:bodyPr vert="horz" rtlCol="0" anchor="ctr">
            <a:normAutofit fontScale="850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iii.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শ্রমিক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নিজাম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-ই-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ইসলামী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886691" y="3963195"/>
            <a:ext cx="4170218" cy="383305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7142131" y="4265830"/>
            <a:ext cx="1911928" cy="722889"/>
          </a:xfrm>
          <a:prstGeom prst="rect">
            <a:avLst/>
          </a:prstGeom>
          <a:solidFill>
            <a:srgbClr val="FFFF00"/>
          </a:solidFill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5943600" y="3431958"/>
            <a:ext cx="3359728" cy="722889"/>
          </a:xfrm>
          <a:prstGeom prst="rect">
            <a:avLst/>
          </a:prstGeom>
          <a:solidFill>
            <a:srgbClr val="00B050"/>
          </a:solidFill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6705600" y="2306674"/>
            <a:ext cx="2209800" cy="454747"/>
          </a:xfrm>
          <a:prstGeom prst="rect">
            <a:avLst/>
          </a:prstGeom>
          <a:solidFill>
            <a:srgbClr val="0070C0"/>
          </a:solidFill>
        </p:spPr>
        <p:txBody>
          <a:bodyPr vert="horz" rtlCol="0" anchor="ctr">
            <a:normAutofit fontScale="925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itle 2"/>
          <p:cNvSpPr txBox="1">
            <a:spLocks/>
          </p:cNvSpPr>
          <p:nvPr/>
        </p:nvSpPr>
        <p:spPr>
          <a:xfrm>
            <a:off x="6844259" y="2904332"/>
            <a:ext cx="2209800" cy="454747"/>
          </a:xfrm>
          <a:prstGeom prst="rect">
            <a:avLst/>
          </a:prstGeom>
          <a:solidFill>
            <a:srgbClr val="FF0000"/>
          </a:solidFill>
        </p:spPr>
        <p:txBody>
          <a:bodyPr vert="horz" rtlCol="0" anchor="ctr">
            <a:normAutofit fontScale="925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itle 2"/>
          <p:cNvSpPr txBox="1">
            <a:spLocks/>
          </p:cNvSpPr>
          <p:nvPr/>
        </p:nvSpPr>
        <p:spPr>
          <a:xfrm>
            <a:off x="775854" y="4605414"/>
            <a:ext cx="1281546" cy="38330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ii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itle 2"/>
          <p:cNvSpPr txBox="1">
            <a:spLocks/>
          </p:cNvSpPr>
          <p:nvPr/>
        </p:nvSpPr>
        <p:spPr>
          <a:xfrm>
            <a:off x="2558605" y="4596464"/>
            <a:ext cx="1281546" cy="383305"/>
          </a:xfrm>
          <a:prstGeom prst="rect">
            <a:avLst/>
          </a:prstGeom>
          <a:solidFill>
            <a:srgbClr val="FFC000"/>
          </a:solidFill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iii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itle 2"/>
          <p:cNvSpPr txBox="1">
            <a:spLocks/>
          </p:cNvSpPr>
          <p:nvPr/>
        </p:nvSpPr>
        <p:spPr>
          <a:xfrm>
            <a:off x="775854" y="5247633"/>
            <a:ext cx="1433946" cy="38330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 ও iii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itle 2"/>
          <p:cNvSpPr txBox="1">
            <a:spLocks/>
          </p:cNvSpPr>
          <p:nvPr/>
        </p:nvSpPr>
        <p:spPr>
          <a:xfrm>
            <a:off x="2552700" y="5229733"/>
            <a:ext cx="1905000" cy="38330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ii ও iii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1521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remove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kkhi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3" fill="remove" grpId="0" nodeType="click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kkhi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kkhi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9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tik Uttor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828800"/>
            <a:ext cx="8229600" cy="1219200"/>
          </a:xfrm>
          <a:solidFill>
            <a:srgbClr val="FFC000"/>
          </a:solidFill>
        </p:spPr>
        <p:txBody>
          <a:bodyPr/>
          <a:lstStyle/>
          <a:p>
            <a:pPr eaLnBrk="1" hangingPunct="1">
              <a:buFontTx/>
              <a:buNone/>
            </a:pPr>
            <a:endParaRPr lang="bn-BD" altLang="en-US" dirty="0" smtClean="0">
              <a:cs typeface="Vrinda" panose="020B0502040204020203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alt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যুক্তফ্রন্টে</a:t>
            </a:r>
            <a:r>
              <a:rPr lang="en-US" alt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২১ </a:t>
            </a:r>
            <a:r>
              <a:rPr lang="en-US" alt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দফা</a:t>
            </a:r>
            <a:r>
              <a:rPr lang="en-US" alt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কর্মসূচীর</a:t>
            </a:r>
            <a:r>
              <a:rPr lang="en-US" alt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alt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alt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alt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alt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39941" name="Picture 5" descr="গ্রামের এর চিত্র ফলাফ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4038600"/>
            <a:ext cx="9144000" cy="2819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61" name="AutoShape 25"/>
          <p:cNvSpPr>
            <a:spLocks noChangeArrowheads="1"/>
          </p:cNvSpPr>
          <p:nvPr/>
        </p:nvSpPr>
        <p:spPr bwMode="auto">
          <a:xfrm>
            <a:off x="1752600" y="304800"/>
            <a:ext cx="5715000" cy="15240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41C3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bn-BD" altLang="en-US" sz="4400" b="1">
                <a:solidFill>
                  <a:schemeClr val="tx2"/>
                </a:solidFill>
                <a:cs typeface="Vrinda" panose="020B0502040204020203" pitchFamily="34" charset="0"/>
              </a:rPr>
              <a:t>বাড়ির কাজ</a:t>
            </a:r>
            <a:endParaRPr lang="en-US" altLang="en-US" sz="4400" b="1">
              <a:solidFill>
                <a:schemeClr val="tx2"/>
              </a:solidFill>
              <a:cs typeface="Vrinda" panose="020B0502040204020203" pitchFamily="34" charset="0"/>
            </a:endParaRPr>
          </a:p>
        </p:txBody>
      </p:sp>
      <p:pic>
        <p:nvPicPr>
          <p:cNvPr id="39963" name="Picture 27" descr="ফুল এর চিত্র ফলাফ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1752600" cy="16002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65" name="Picture 29" descr="ফুল এর চিত্র ফলাফ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28600"/>
            <a:ext cx="1676400" cy="16002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44958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001000" y="2971800"/>
            <a:ext cx="4191667" cy="1979920"/>
            <a:chOff x="3752169" y="2913856"/>
            <a:chExt cx="6784619" cy="2514600"/>
          </a:xfrm>
        </p:grpSpPr>
        <p:grpSp>
          <p:nvGrpSpPr>
            <p:cNvPr id="5" name="Group 4"/>
            <p:cNvGrpSpPr/>
            <p:nvPr/>
          </p:nvGrpSpPr>
          <p:grpSpPr>
            <a:xfrm>
              <a:off x="3752169" y="3980656"/>
              <a:ext cx="6784619" cy="1447800"/>
              <a:chOff x="838200" y="4285456"/>
              <a:chExt cx="9498466" cy="1971675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4465187" y="4700545"/>
                <a:ext cx="5871479" cy="623386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299" dirty="0" err="1">
                    <a:ln w="0">
                      <a:solidFill>
                        <a:srgbClr val="FFFF00"/>
                      </a:solidFill>
                    </a:ln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সবাইকে</a:t>
                </a:r>
                <a:r>
                  <a:rPr lang="en-US" sz="6299" dirty="0">
                    <a:ln w="0">
                      <a:solidFill>
                        <a:srgbClr val="FFFF00"/>
                      </a:solidFill>
                    </a:ln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6299" dirty="0" err="1">
                    <a:ln w="0">
                      <a:solidFill>
                        <a:srgbClr val="FFFF00"/>
                      </a:solidFill>
                    </a:ln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ধন্যবাদ</a:t>
                </a:r>
                <a:endParaRPr lang="en-GB" sz="6299" dirty="0">
                  <a:ln w="0">
                    <a:solidFill>
                      <a:srgbClr val="FFFF00"/>
                    </a:solidFill>
                  </a:ln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8200" y="4285456"/>
                <a:ext cx="4086225" cy="1971675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7800" y="2913856"/>
              <a:ext cx="1676400" cy="1371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05140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75 0.01319 L -0.75417 0.011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3" y="-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74638"/>
            <a:ext cx="4495800" cy="944562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r>
              <a:rPr lang="bn-BD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শিক্ষক পরিচিতি </a:t>
            </a:r>
            <a:endParaRPr lang="en-US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89213" y="1524000"/>
            <a:ext cx="8931139" cy="4081555"/>
            <a:chOff x="60459" y="1481043"/>
            <a:chExt cx="8931139" cy="4081555"/>
          </a:xfrm>
        </p:grpSpPr>
        <p:sp>
          <p:nvSpPr>
            <p:cNvPr id="4" name="Bevel 3"/>
            <p:cNvSpPr/>
            <p:nvPr/>
          </p:nvSpPr>
          <p:spPr>
            <a:xfrm>
              <a:off x="60459" y="1481043"/>
              <a:ext cx="8931139" cy="4081555"/>
            </a:xfrm>
            <a:prstGeom prst="bevel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92230" y="2152215"/>
              <a:ext cx="3733799" cy="27392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 smtClean="0">
                  <a:solidFill>
                    <a:srgbClr val="FF0000"/>
                  </a:solidFill>
                  <a:latin typeface="Nikosh" pitchFamily="2" charset="0"/>
                  <a:cs typeface="Nikosh" pitchFamily="2" charset="0"/>
                </a:rPr>
                <a:t>মোঃ </a:t>
              </a:r>
              <a:r>
                <a:rPr lang="en-US" sz="3200" dirty="0" err="1" smtClean="0">
                  <a:solidFill>
                    <a:srgbClr val="FF0000"/>
                  </a:solidFill>
                  <a:latin typeface="Nikosh" pitchFamily="2" charset="0"/>
                  <a:cs typeface="Nikosh" pitchFamily="2" charset="0"/>
                </a:rPr>
                <a:t>মোস্তাফিজুর</a:t>
              </a:r>
              <a:r>
                <a:rPr lang="en-US" sz="3200" dirty="0" smtClean="0">
                  <a:solidFill>
                    <a:srgbClr val="FF000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dirty="0" err="1" smtClean="0">
                  <a:solidFill>
                    <a:srgbClr val="FF0000"/>
                  </a:solidFill>
                  <a:latin typeface="Nikosh" pitchFamily="2" charset="0"/>
                  <a:cs typeface="Nikosh" pitchFamily="2" charset="0"/>
                </a:rPr>
                <a:t>রহমান</a:t>
              </a:r>
              <a:r>
                <a:rPr lang="en-US" sz="3200" dirty="0" smtClean="0">
                  <a:solidFill>
                    <a:srgbClr val="FF0000"/>
                  </a:solidFill>
                  <a:latin typeface="Nikosh" pitchFamily="2" charset="0"/>
                  <a:cs typeface="Nikosh" pitchFamily="2" charset="0"/>
                </a:rPr>
                <a:t> </a:t>
              </a:r>
            </a:p>
            <a:p>
              <a:pPr algn="ctr"/>
              <a:r>
                <a:rPr lang="bn-BD" sz="2400" dirty="0" smtClean="0">
                  <a:latin typeface="Nikosh" pitchFamily="2" charset="0"/>
                  <a:cs typeface="Nikosh" pitchFamily="2" charset="0"/>
                </a:rPr>
                <a:t>এম এস এস রাষ্ট্রবিজ্ঞান</a:t>
              </a:r>
            </a:p>
            <a:p>
              <a:pPr algn="ctr"/>
              <a:r>
                <a:rPr lang="bn-BD" sz="2400" dirty="0" smtClean="0">
                  <a:latin typeface="Nikosh" pitchFamily="2" charset="0"/>
                  <a:cs typeface="Nikosh" pitchFamily="2" charset="0"/>
                </a:rPr>
                <a:t>প্রভাষক</a:t>
              </a:r>
            </a:p>
            <a:p>
              <a:pPr algn="ctr"/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পানিয়া</a:t>
              </a:r>
              <a:r>
                <a:rPr lang="en-US" sz="24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নরদাশ</a:t>
              </a:r>
              <a:r>
                <a:rPr lang="en-US" sz="24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ডিগ্রী</a:t>
              </a:r>
              <a:r>
                <a:rPr lang="en-US" sz="24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কলেজ</a:t>
              </a:r>
              <a:endParaRPr lang="bn-BD" sz="2400" dirty="0" smtClean="0">
                <a:latin typeface="Nikosh" pitchFamily="2" charset="0"/>
                <a:cs typeface="Nikosh" pitchFamily="2" charset="0"/>
              </a:endParaRPr>
            </a:p>
            <a:p>
              <a:pPr algn="ctr"/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বাগমারা</a:t>
              </a:r>
              <a:r>
                <a:rPr lang="en-US" sz="2400" dirty="0" smtClean="0">
                  <a:latin typeface="Nikosh" pitchFamily="2" charset="0"/>
                  <a:cs typeface="Nikosh" pitchFamily="2" charset="0"/>
                </a:rPr>
                <a:t>, </a:t>
              </a:r>
              <a:r>
                <a:rPr lang="bn-BD" sz="2400" dirty="0" smtClean="0">
                  <a:latin typeface="Nikosh" pitchFamily="2" charset="0"/>
                  <a:cs typeface="Nikosh" pitchFamily="2" charset="0"/>
                </a:rPr>
                <a:t> রাজশাহী</a:t>
              </a:r>
            </a:p>
            <a:p>
              <a:pPr algn="ctr"/>
              <a:r>
                <a:rPr lang="en-US" sz="2400" dirty="0" smtClean="0">
                  <a:latin typeface="Nikosh" pitchFamily="2" charset="0"/>
                  <a:cs typeface="Nikosh" pitchFamily="2" charset="0"/>
                </a:rPr>
                <a:t>01912-866950</a:t>
              </a:r>
              <a:endParaRPr lang="bn-BD" sz="2400" dirty="0" smtClean="0">
                <a:latin typeface="Nikosh" pitchFamily="2" charset="0"/>
                <a:cs typeface="Nikosh" pitchFamily="2" charset="0"/>
              </a:endParaRPr>
            </a:p>
            <a:p>
              <a:pPr algn="ctr"/>
              <a:r>
                <a:rPr lang="en-US" sz="2000" dirty="0" smtClean="0">
                  <a:latin typeface="Nikosh" pitchFamily="2" charset="0"/>
                  <a:cs typeface="Nikosh" pitchFamily="2" charset="0"/>
                </a:rPr>
                <a:t> </a:t>
              </a:r>
              <a:endParaRPr lang="en-US" sz="2000" dirty="0"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20" name="Content Placeholder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7054" y="2152215"/>
              <a:ext cx="3044946" cy="283824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92D050"/>
          </a:fgClr>
          <a:bgClr>
            <a:srgbClr val="FFFF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1640" y="2898098"/>
            <a:ext cx="5943600" cy="3124200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bn-BD" sz="4400" dirty="0" smtClean="0">
                <a:latin typeface="Nikosh" pitchFamily="2" charset="0"/>
                <a:cs typeface="Nikosh" pitchFamily="2" charset="0"/>
              </a:rPr>
              <a:t>শ্রেনীঃ দ্বাদশ </a:t>
            </a:r>
          </a:p>
          <a:p>
            <a:pPr algn="ctr">
              <a:buNone/>
            </a:pPr>
            <a:r>
              <a:rPr lang="bn-BD" sz="4400" dirty="0" smtClean="0">
                <a:latin typeface="Nikosh" pitchFamily="2" charset="0"/>
                <a:cs typeface="Nikosh" pitchFamily="2" charset="0"/>
              </a:rPr>
              <a:t>পৌরনীতি ও সুশাসন</a:t>
            </a:r>
          </a:p>
          <a:p>
            <a:pPr algn="ctr">
              <a:buNone/>
            </a:pPr>
            <a:r>
              <a:rPr lang="bn-BD" sz="4400" dirty="0" smtClean="0">
                <a:latin typeface="Nikosh" pitchFamily="2" charset="0"/>
                <a:cs typeface="Nikosh" pitchFamily="2" charset="0"/>
              </a:rPr>
              <a:t>সময়ঃ ৪৫ মিনিট 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                 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74638"/>
            <a:ext cx="4572000" cy="1143000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bn-BD" dirty="0" smtClean="0">
                <a:latin typeface="Nikosh" pitchFamily="2" charset="0"/>
                <a:cs typeface="Nikosh" pitchFamily="2" charset="0"/>
              </a:rPr>
              <a:t>  পাঠ পরিচিতি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3916681" y="1417638"/>
            <a:ext cx="1493519" cy="1477962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8382000" cy="2057400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bn-BD" sz="54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আধ্যায়ঃ ২ </a:t>
            </a:r>
            <a:r>
              <a:rPr lang="bn-BD" sz="40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endParaRPr lang="bn-BD" sz="5400" dirty="0" smtClean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  <a:p>
            <a:pPr algn="ctr">
              <a:buNone/>
            </a:pPr>
            <a:r>
              <a:rPr lang="bn-BD" sz="24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আজকের পাঠ/পাঠ ঘোষনা</a:t>
            </a:r>
            <a:r>
              <a:rPr lang="en-US" sz="2400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2400" dirty="0" smtClean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  <a:p>
            <a:pPr algn="ctr">
              <a:buNone/>
            </a:pPr>
            <a:r>
              <a:rPr lang="bn-BD" sz="24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১৯৫৪ সালের প্রাদেশিক নির্বাচন- যুক্তফ্রন্ট এবং ২১ দফা কর্মসুচি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 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bn-BD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280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" pitchFamily="2" charset="0"/>
                <a:cs typeface="Nikosh" pitchFamily="2" charset="0"/>
              </a:rPr>
              <a:t>মুল শিরোনামঃ পাকিস্তান থেকে বাংলাদেশ (১৯৪৭- ১৯৭১)    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6629400" cy="11430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bn-BD" dirty="0" smtClean="0">
                <a:latin typeface="Nikosh" pitchFamily="2" charset="0"/>
                <a:cs typeface="Nikosh" pitchFamily="2" charset="0"/>
              </a:rPr>
              <a:t>  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পাঠ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শেষে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তোমরা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শিখবে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3900" y="1824868"/>
            <a:ext cx="8115300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bn-BD" sz="2400" dirty="0">
                <a:latin typeface="Nikosh" pitchFamily="2" charset="0"/>
                <a:cs typeface="Nikosh" pitchFamily="2" charset="0"/>
              </a:rPr>
              <a:t>১। ১৯৫৪ সালের প্রাদেশিক নির্বাচনের পটভুমি সম্পর্কে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বলতে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bn-BD" sz="2400" dirty="0">
                <a:latin typeface="Nikosh" pitchFamily="2" charset="0"/>
                <a:cs typeface="Nikosh" pitchFamily="2" charset="0"/>
              </a:rPr>
              <a:t>? 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651106" y="2969834"/>
            <a:ext cx="8146530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bn-BD" sz="2400" dirty="0">
                <a:latin typeface="Nikosh" pitchFamily="2" charset="0"/>
                <a:cs typeface="Nikosh" pitchFamily="2" charset="0"/>
              </a:rPr>
              <a:t>২। ১৯৫৪ সালের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নির্বাচনে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যুক্তফ্রন্ট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গঠন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সম্পর্কে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জানতে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।</a:t>
            </a:r>
            <a:endParaRPr lang="bn-BD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4867" y="4117298"/>
            <a:ext cx="8146530" cy="461665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bn-BD" sz="2400" dirty="0">
                <a:latin typeface="Nikosh" pitchFamily="2" charset="0"/>
                <a:cs typeface="Nikosh" pitchFamily="2" charset="0"/>
              </a:rPr>
              <a:t>২। ১৯৫৪ সালের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নির্বাচনে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 ২১দফা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কর্মসূচী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সম্পর্কে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জানতে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।</a:t>
            </a:r>
            <a:endParaRPr lang="bn-BD" sz="24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5254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dirty="0" smtClean="0"/>
              <a:t>১৯৫৪ </a:t>
            </a:r>
            <a:r>
              <a:rPr lang="en-US" sz="3200" dirty="0" err="1" smtClean="0"/>
              <a:t>সালের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পূর্ব</a:t>
            </a:r>
            <a:r>
              <a:rPr lang="en-US" sz="3200" dirty="0" smtClean="0"/>
              <a:t> </a:t>
            </a:r>
            <a:r>
              <a:rPr lang="en-US" sz="3200" dirty="0" err="1" smtClean="0"/>
              <a:t>বাংলা</a:t>
            </a:r>
            <a:r>
              <a:rPr lang="en-US" sz="3200" dirty="0" smtClean="0"/>
              <a:t> </a:t>
            </a:r>
            <a:r>
              <a:rPr lang="en-US" sz="3200" dirty="0" err="1" smtClean="0"/>
              <a:t>প্রাদেশিক</a:t>
            </a:r>
            <a:r>
              <a:rPr lang="en-US" sz="3200" dirty="0" smtClean="0"/>
              <a:t> </a:t>
            </a:r>
            <a:r>
              <a:rPr lang="en-US" sz="3200" dirty="0" err="1" smtClean="0"/>
              <a:t>পরিষদ</a:t>
            </a:r>
            <a:r>
              <a:rPr lang="en-US" sz="3200" dirty="0" smtClean="0"/>
              <a:t> </a:t>
            </a:r>
            <a:r>
              <a:rPr lang="en-US" sz="3200" dirty="0" err="1" smtClean="0"/>
              <a:t>নির্বাচনের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পটভূমি</a:t>
            </a:r>
            <a:endParaRPr lang="en-US" sz="3200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372256" y="1260423"/>
            <a:ext cx="8229600" cy="1295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l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/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১৯৪৭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ভারত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অনুসারে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সভা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প্রদেশে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প্রাদেশিক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সভার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সভা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গণপরিষদের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সদস্যগণ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প্রাদেশিক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সভার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সদস্য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কর্তৃক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নির্বাচিত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হইতেন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424722" y="2819400"/>
            <a:ext cx="8229600" cy="2971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l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প্রাদেশিক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সভার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সদস্যগন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১৯৪৬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পাঁচ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বছরের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নির্বাচিত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প্রাদেশিক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সভার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১৯৫১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অনুষ্ঠিক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 ১৯৪৯ সালের ৪ এপ্রিল টাঙ্গাইলের উপনির্বাচনে শোচনীয়ভাবে পরাজিত হওয়ায়  ক্ষমতাসীন মুসলিম লীগ সরকার জাতীয় নির্বাচনে হেরে যাবার ভয়ে ১৯৫১ সালে পুর্ববঙ্গ প্রাদেশিক আইনসভার যে নির্বাচন হবার কথা ছিল তা করতেও সাহসী </a:t>
            </a:r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উপরন্ত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প্রাদেশিক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সভার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আয়ু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১৯৫৪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অনিশ্চিত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52171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352800"/>
            <a:ext cx="8229600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 ভাষা আন্দোলনের পর পুর্ব বাংলার জাগ্রত জনতার </a:t>
            </a:r>
            <a:r>
              <a:rPr lang="bn-BD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আন্দোলন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নেতৃবৃন্দের</a:t>
            </a:r>
            <a:r>
              <a:rPr lang="bn-BD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চাপে বাধ্য হয়ে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তৎকালীন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পাকিস্তানের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প্রধানমন্ত্রী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বগুড়া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১৯৫৪ </a:t>
            </a:r>
            <a:r>
              <a:rPr lang="bn-BD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 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১১ই</a:t>
            </a:r>
            <a:r>
              <a:rPr lang="bn-BD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মার্চ 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প্রাপ্ত </a:t>
            </a:r>
            <a:r>
              <a:rPr lang="bn-BD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বয়স্কদের ভোটাধিকারের ভিত্তিতে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প্রদেশে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 </a:t>
            </a:r>
            <a:r>
              <a:rPr lang="bn-BD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পরিষদের নির্বাচন অনুষ্ঠানের কথা ঘোষণা করেন</a:t>
            </a:r>
            <a:r>
              <a:rPr lang="bn-BD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52400"/>
            <a:ext cx="2209800" cy="288309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57600" y="235803"/>
            <a:ext cx="4648200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বগুড়া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পাকিস্তানের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৩য়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প্রধানমন্ত্রী</a:t>
            </a:r>
            <a:endParaRPr lang="en-US" sz="24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১৯৫৩-১৯৫৫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৮ই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আগষ্ট</a:t>
            </a:r>
            <a:endParaRPr lang="en-US" sz="24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ইস্কান্দার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মির্জা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তাঁকে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পদচ্যুত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U-Turn Arrow 7"/>
          <p:cNvSpPr/>
          <p:nvPr/>
        </p:nvSpPr>
        <p:spPr>
          <a:xfrm>
            <a:off x="3505200" y="1981200"/>
            <a:ext cx="1447800" cy="1054298"/>
          </a:xfrm>
          <a:prstGeom prst="utur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393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28800" y="155458"/>
            <a:ext cx="6643409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bn-BD" sz="2800" dirty="0" smtClean="0">
                <a:latin typeface="Nikosh" pitchFamily="2" charset="0"/>
                <a:cs typeface="Nikosh" pitchFamily="2" charset="0"/>
              </a:rPr>
              <a:t>১৯৫৪ </a:t>
            </a:r>
            <a:r>
              <a:rPr lang="bn-BD" sz="2800" dirty="0">
                <a:latin typeface="Nikosh" pitchFamily="2" charset="0"/>
                <a:cs typeface="Nikosh" pitchFamily="2" charset="0"/>
              </a:rPr>
              <a:t>সালের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নির্বাচনে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যুক্তফ্রন্ট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গঠন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:</a:t>
            </a:r>
            <a:endParaRPr lang="bn-BD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4157" y="690300"/>
            <a:ext cx="8382643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ব্যক্তিরা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মিলে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১৯৫৩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৪ঠা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ডিসেম্বর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যুক্তফ্রন্ট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bn-BD" sz="2800" b="1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BF7F8"/>
              </a:clrFrom>
              <a:clrTo>
                <a:srgbClr val="FBF7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1" t="2924" r="4167" b="6367"/>
          <a:stretch/>
        </p:blipFill>
        <p:spPr>
          <a:xfrm>
            <a:off x="1921696" y="1273855"/>
            <a:ext cx="5753289" cy="47843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2" name="Group 21"/>
          <p:cNvGrpSpPr/>
          <p:nvPr/>
        </p:nvGrpSpPr>
        <p:grpSpPr>
          <a:xfrm>
            <a:off x="715770" y="1379891"/>
            <a:ext cx="7756439" cy="4936403"/>
            <a:chOff x="701190" y="1636232"/>
            <a:chExt cx="7756439" cy="4936403"/>
          </a:xfrm>
          <a:solidFill>
            <a:srgbClr val="FF0000"/>
          </a:solidFill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1664" y="2771361"/>
              <a:ext cx="1543912" cy="1643595"/>
            </a:xfrm>
            <a:prstGeom prst="ellipse">
              <a:avLst/>
            </a:prstGeom>
            <a:grpFill/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0" y="1636232"/>
              <a:ext cx="1168330" cy="1245489"/>
            </a:xfrm>
            <a:prstGeom prst="ellipse">
              <a:avLst/>
            </a:prstGeom>
            <a:grpFill/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0490" y="1656712"/>
              <a:ext cx="1055110" cy="1122788"/>
            </a:xfrm>
            <a:prstGeom prst="ellipse">
              <a:avLst/>
            </a:prstGeom>
            <a:grpFill/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426" b="41319"/>
            <a:stretch/>
          </p:blipFill>
          <p:spPr>
            <a:xfrm>
              <a:off x="5768752" y="3389801"/>
              <a:ext cx="1120570" cy="1188566"/>
            </a:xfrm>
            <a:prstGeom prst="ellipse">
              <a:avLst/>
            </a:prstGeom>
            <a:grpFill/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0" name="Rectangle 9"/>
            <p:cNvSpPr/>
            <p:nvPr/>
          </p:nvSpPr>
          <p:spPr>
            <a:xfrm>
              <a:off x="2924443" y="4424479"/>
              <a:ext cx="2741382" cy="40011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 err="1" smtClean="0">
                  <a:latin typeface="NikoshBAN" pitchFamily="2" charset="0"/>
                  <a:cs typeface="NikoshBAN" pitchFamily="2" charset="0"/>
                </a:rPr>
                <a:t>শেরে</a:t>
              </a:r>
              <a:r>
                <a:rPr lang="en-US" sz="20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b="1" dirty="0" err="1" smtClean="0">
                  <a:latin typeface="NikoshBAN" pitchFamily="2" charset="0"/>
                  <a:cs typeface="NikoshBAN" pitchFamily="2" charset="0"/>
                </a:rPr>
                <a:t>বাংলা</a:t>
              </a:r>
              <a:r>
                <a:rPr lang="en-US" sz="2000" b="1" dirty="0" smtClean="0">
                  <a:latin typeface="NikoshBAN" pitchFamily="2" charset="0"/>
                  <a:cs typeface="NikoshBAN" pitchFamily="2" charset="0"/>
                </a:rPr>
                <a:t> এ </a:t>
              </a:r>
              <a:r>
                <a:rPr lang="en-US" sz="2000" b="1" dirty="0" err="1" smtClean="0">
                  <a:latin typeface="NikoshBAN" pitchFamily="2" charset="0"/>
                  <a:cs typeface="NikoshBAN" pitchFamily="2" charset="0"/>
                </a:rPr>
                <a:t>কে</a:t>
              </a:r>
              <a:r>
                <a:rPr lang="en-US" sz="20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b="1" dirty="0" err="1" smtClean="0">
                  <a:latin typeface="NikoshBAN" pitchFamily="2" charset="0"/>
                  <a:cs typeface="NikoshBAN" pitchFamily="2" charset="0"/>
                </a:rPr>
                <a:t>ফজলুল</a:t>
              </a:r>
              <a:r>
                <a:rPr lang="en-US" sz="20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b="1" dirty="0" err="1" smtClean="0">
                  <a:latin typeface="NikoshBAN" pitchFamily="2" charset="0"/>
                  <a:cs typeface="NikoshBAN" pitchFamily="2" charset="0"/>
                </a:rPr>
                <a:t>হক</a:t>
              </a:r>
              <a:endParaRPr lang="bn-BD" sz="2000" b="1" dirty="0" smtClean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115576" y="2782742"/>
              <a:ext cx="3118185" cy="40011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 err="1" smtClean="0">
                  <a:latin typeface="NikoshBAN" pitchFamily="2" charset="0"/>
                  <a:cs typeface="NikoshBAN" pitchFamily="2" charset="0"/>
                </a:rPr>
                <a:t>মাওলানা</a:t>
              </a:r>
              <a:r>
                <a:rPr lang="en-US" sz="20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b="1" dirty="0" err="1" smtClean="0">
                  <a:latin typeface="NikoshBAN" pitchFamily="2" charset="0"/>
                  <a:cs typeface="NikoshBAN" pitchFamily="2" charset="0"/>
                </a:rPr>
                <a:t>আব্দুল</a:t>
              </a:r>
              <a:r>
                <a:rPr lang="en-US" sz="20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b="1" dirty="0" err="1" smtClean="0">
                  <a:latin typeface="NikoshBAN" pitchFamily="2" charset="0"/>
                  <a:cs typeface="NikoshBAN" pitchFamily="2" charset="0"/>
                </a:rPr>
                <a:t>হামিদ</a:t>
              </a:r>
              <a:r>
                <a:rPr lang="en-US" sz="20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b="1" dirty="0" err="1" smtClean="0">
                  <a:latin typeface="NikoshBAN" pitchFamily="2" charset="0"/>
                  <a:cs typeface="NikoshBAN" pitchFamily="2" charset="0"/>
                </a:rPr>
                <a:t>খান</a:t>
              </a:r>
              <a:r>
                <a:rPr lang="en-US" sz="20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b="1" dirty="0" err="1" smtClean="0">
                  <a:latin typeface="NikoshBAN" pitchFamily="2" charset="0"/>
                  <a:cs typeface="NikoshBAN" pitchFamily="2" charset="0"/>
                </a:rPr>
                <a:t>ভাসানী</a:t>
              </a:r>
              <a:endParaRPr lang="bn-BD" sz="2000" b="1" dirty="0" smtClean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01190" y="2966351"/>
              <a:ext cx="2747737" cy="46166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 err="1" smtClean="0">
                  <a:latin typeface="NikoshBAN" pitchFamily="2" charset="0"/>
                  <a:cs typeface="NikoshBAN" pitchFamily="2" charset="0"/>
                </a:rPr>
                <a:t>হোসেন</a:t>
              </a:r>
              <a:r>
                <a:rPr lang="en-US" sz="24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 smtClean="0">
                  <a:latin typeface="NikoshBAN" pitchFamily="2" charset="0"/>
                  <a:cs typeface="NikoshBAN" pitchFamily="2" charset="0"/>
                </a:rPr>
                <a:t>শহীদ</a:t>
              </a:r>
              <a:r>
                <a:rPr lang="en-US" sz="24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 smtClean="0">
                  <a:latin typeface="NikoshBAN" pitchFamily="2" charset="0"/>
                  <a:cs typeface="NikoshBAN" pitchFamily="2" charset="0"/>
                </a:rPr>
                <a:t>সোহরাওয়ার্দী</a:t>
              </a:r>
              <a:endParaRPr lang="bn-BD" sz="2400" b="1" dirty="0" smtClean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768752" y="4624534"/>
              <a:ext cx="2688877" cy="46166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 err="1" smtClean="0">
                  <a:latin typeface="NikoshBAN" pitchFamily="2" charset="0"/>
                  <a:cs typeface="NikoshBAN" pitchFamily="2" charset="0"/>
                </a:rPr>
                <a:t>শেখ</a:t>
              </a:r>
              <a:r>
                <a:rPr lang="en-US" sz="24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 smtClean="0">
                  <a:latin typeface="NikoshBAN" pitchFamily="2" charset="0"/>
                  <a:cs typeface="NikoshBAN" pitchFamily="2" charset="0"/>
                </a:rPr>
                <a:t>মুজিবুর</a:t>
              </a:r>
              <a:r>
                <a:rPr lang="en-US" sz="24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 smtClean="0">
                  <a:latin typeface="NikoshBAN" pitchFamily="2" charset="0"/>
                  <a:cs typeface="NikoshBAN" pitchFamily="2" charset="0"/>
                </a:rPr>
                <a:t>রহমান</a:t>
              </a:r>
              <a:endParaRPr lang="bn-BD" sz="2400" b="1" dirty="0" smtClean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7116" y="3984084"/>
              <a:ext cx="914400" cy="1095375"/>
            </a:xfrm>
            <a:prstGeom prst="rect">
              <a:avLst/>
            </a:prstGeom>
            <a:grpFill/>
          </p:spPr>
        </p:pic>
        <p:sp>
          <p:nvSpPr>
            <p:cNvPr id="18" name="Rectangle 17"/>
            <p:cNvSpPr/>
            <p:nvPr/>
          </p:nvSpPr>
          <p:spPr>
            <a:xfrm>
              <a:off x="1019877" y="5035880"/>
              <a:ext cx="2688877" cy="461665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 err="1" smtClean="0">
                  <a:latin typeface="NikoshBAN" pitchFamily="2" charset="0"/>
                  <a:cs typeface="NikoshBAN" pitchFamily="2" charset="0"/>
                </a:rPr>
                <a:t>হাজী</a:t>
              </a:r>
              <a:r>
                <a:rPr lang="en-US" sz="24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 smtClean="0">
                  <a:latin typeface="NikoshBAN" pitchFamily="2" charset="0"/>
                  <a:cs typeface="NikoshBAN" pitchFamily="2" charset="0"/>
                </a:rPr>
                <a:t>দানেশ</a:t>
              </a:r>
              <a:endParaRPr lang="bn-BD" sz="2400" b="1" dirty="0" smtClean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7797" y="5059452"/>
              <a:ext cx="1103443" cy="1094142"/>
            </a:xfrm>
            <a:prstGeom prst="rect">
              <a:avLst/>
            </a:prstGeom>
            <a:grpFill/>
          </p:spPr>
        </p:pic>
        <p:sp>
          <p:nvSpPr>
            <p:cNvPr id="21" name="Rectangle 20"/>
            <p:cNvSpPr/>
            <p:nvPr/>
          </p:nvSpPr>
          <p:spPr>
            <a:xfrm>
              <a:off x="3249551" y="6110970"/>
              <a:ext cx="2688877" cy="46166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 err="1" smtClean="0">
                  <a:latin typeface="NikoshBAN" pitchFamily="2" charset="0"/>
                  <a:cs typeface="NikoshBAN" pitchFamily="2" charset="0"/>
                </a:rPr>
                <a:t>মাওলানা</a:t>
              </a:r>
              <a:r>
                <a:rPr lang="en-US" sz="24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 smtClean="0">
                  <a:latin typeface="NikoshBAN" pitchFamily="2" charset="0"/>
                  <a:cs typeface="NikoshBAN" pitchFamily="2" charset="0"/>
                </a:rPr>
                <a:t>আতাহার</a:t>
              </a:r>
              <a:r>
                <a:rPr lang="en-US" sz="24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 smtClean="0">
                  <a:latin typeface="NikoshBAN" pitchFamily="2" charset="0"/>
                  <a:cs typeface="NikoshBAN" pitchFamily="2" charset="0"/>
                </a:rPr>
                <a:t>আলী</a:t>
              </a:r>
              <a:endParaRPr lang="bn-BD" sz="2400" b="1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97087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575</TotalTime>
  <Words>757</Words>
  <Application>Microsoft Office PowerPoint</Application>
  <PresentationFormat>On-screen Show (4:3)</PresentationFormat>
  <Paragraphs>111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Calibri</vt:lpstr>
      <vt:lpstr>Lucida Sans Unicode</vt:lpstr>
      <vt:lpstr>Nikosh</vt:lpstr>
      <vt:lpstr>NikoshBAN</vt:lpstr>
      <vt:lpstr>Verdana</vt:lpstr>
      <vt:lpstr>Vrinda</vt:lpstr>
      <vt:lpstr>Wingdings 2</vt:lpstr>
      <vt:lpstr>Wingdings 3</vt:lpstr>
      <vt:lpstr>Concourse</vt:lpstr>
      <vt:lpstr>PowerPoint Presentation</vt:lpstr>
      <vt:lpstr> স্বাগতম</vt:lpstr>
      <vt:lpstr> শিক্ষক পরিচিতি </vt:lpstr>
      <vt:lpstr>  পাঠ পরিচিতি</vt:lpstr>
      <vt:lpstr> মুল শিরোনামঃ পাকিস্তান থেকে বাংলাদেশ (১৯৪৭- ১৯৭১)    </vt:lpstr>
      <vt:lpstr>   পাঠ শেষে তোমরা কি কি শিখবে</vt:lpstr>
      <vt:lpstr>১৯৫৪ সালের পূর্ব বাংলা প্রাদেশিক পরিষদ নির্বাচনের পটভূমি</vt:lpstr>
      <vt:lpstr>PowerPoint Presentation</vt:lpstr>
      <vt:lpstr>PowerPoint Presentation</vt:lpstr>
      <vt:lpstr>১৯৫৪ সালের নির্বাচনে যুক্তফ্রন্টে যোগদানকৃত দল সমূহ :</vt:lpstr>
      <vt:lpstr>যুক্তফ্রন্টের নির্বাচনী প্রতীক</vt:lpstr>
      <vt:lpstr>২১ দফা নির্বাচনী ইস্তেহার ঘোষনা</vt:lpstr>
      <vt:lpstr>১৯৫৪ সালের প্রাদেশিক  নির্বাচনে যুক্তফ্রন্টে  ২১ দফা  ভিত্তিক  নির্বাচনী  ইস্তেহার</vt:lpstr>
      <vt:lpstr> অ   আ   ক  খ</vt:lpstr>
      <vt:lpstr>PowerPoint Presentation</vt:lpstr>
      <vt:lpstr>PowerPoint Presentation</vt:lpstr>
      <vt:lpstr>প্রদেশে পূর্ন স্বায়ত্ত্বশাসন প্রদান</vt:lpstr>
      <vt:lpstr>PowerPoint Presentation</vt:lpstr>
      <vt:lpstr>মূল্যায়ন : জ্ঞানমূলক</vt:lpstr>
      <vt:lpstr>মূল্যায়ন : উচ্চতর দক্ষতা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শুভেচ্ছা / স্বাগতম</dc:title>
  <dc:creator>USER</dc:creator>
  <cp:lastModifiedBy>Win 7</cp:lastModifiedBy>
  <cp:revision>125</cp:revision>
  <dcterms:created xsi:type="dcterms:W3CDTF">2006-08-16T00:00:00Z</dcterms:created>
  <dcterms:modified xsi:type="dcterms:W3CDTF">2017-04-14T09:31:42Z</dcterms:modified>
</cp:coreProperties>
</file>